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hape 23"/>
          <p:cNvGrpSpPr/>
          <p:nvPr/>
        </p:nvGrpSpPr>
        <p:grpSpPr>
          <a:xfrm>
            <a:off x="0" y="-6349"/>
            <a:ext cx="9144000" cy="5149850"/>
            <a:chOff x="0" y="-8466"/>
            <a:chExt cx="12192000" cy="6866467"/>
          </a:xfrm>
        </p:grpSpPr>
        <p:cxnSp>
          <p:nvCxnSpPr>
            <p:cNvPr id="24" name="Shape 24"/>
            <p:cNvCxnSpPr/>
            <p:nvPr/>
          </p:nvCxnSpPr>
          <p:spPr>
            <a:xfrm>
              <a:off x="9371010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Shape 25"/>
            <p:cNvCxnSpPr/>
            <p:nvPr/>
          </p:nvCxnSpPr>
          <p:spPr>
            <a:xfrm flipH="1">
              <a:off x="7425266" y="3681412"/>
              <a:ext cx="4763558" cy="3176585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" name="Shape 26"/>
            <p:cNvSpPr/>
            <p:nvPr/>
          </p:nvSpPr>
          <p:spPr>
            <a:xfrm>
              <a:off x="9181475" y="-8466"/>
              <a:ext cx="3007347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27" name="Shape 27"/>
            <p:cNvSpPr/>
            <p:nvPr/>
          </p:nvSpPr>
          <p:spPr>
            <a:xfrm>
              <a:off x="9603442" y="-8466"/>
              <a:ext cx="2588558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Shape 28"/>
            <p:cNvSpPr/>
            <p:nvPr/>
          </p:nvSpPr>
          <p:spPr>
            <a:xfrm>
              <a:off x="8932332" y="3048000"/>
              <a:ext cx="3259667" cy="3809998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9"/>
            <p:cNvSpPr/>
            <p:nvPr/>
          </p:nvSpPr>
          <p:spPr>
            <a:xfrm>
              <a:off x="9334500" y="-8466"/>
              <a:ext cx="2854326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30" name="Shape 30"/>
            <p:cNvSpPr/>
            <p:nvPr/>
          </p:nvSpPr>
          <p:spPr>
            <a:xfrm>
              <a:off x="10898728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31" name="Shape 31"/>
            <p:cNvSpPr/>
            <p:nvPr/>
          </p:nvSpPr>
          <p:spPr>
            <a:xfrm>
              <a:off x="10938999" y="-8466"/>
              <a:ext cx="1249825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32" name="Shape 32"/>
            <p:cNvSpPr/>
            <p:nvPr/>
          </p:nvSpPr>
          <p:spPr>
            <a:xfrm>
              <a:off x="10371664" y="3589867"/>
              <a:ext cx="1817159" cy="32681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5201" cy="1234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05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130300" y="3038125"/>
            <a:ext cx="5825201" cy="8226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508000" y="3600450"/>
            <a:ext cx="64474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1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pic" idx="2"/>
          </p:nvPr>
        </p:nvSpPr>
        <p:spPr>
          <a:xfrm>
            <a:off x="508000" y="457200"/>
            <a:ext cx="6447501" cy="2884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508000" y="4025503"/>
            <a:ext cx="6447499" cy="505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67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67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67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67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67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67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255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508000" y="3352800"/>
            <a:ext cx="6447501" cy="11782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с подписью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698500" y="457200"/>
            <a:ext cx="6070600" cy="2266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1024604" y="2724150"/>
            <a:ext cx="5418393" cy="285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508000" y="3352800"/>
            <a:ext cx="6447501" cy="11782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406403" y="592783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ru" sz="6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6669757" y="2164916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ru" sz="6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очка имени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508000" y="1448991"/>
            <a:ext cx="6447501" cy="19465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508000" y="3395585"/>
            <a:ext cx="6447501" cy="11354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карточки имени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698500" y="457200"/>
            <a:ext cx="6070600" cy="2266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501" cy="3856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508000" y="3395585"/>
            <a:ext cx="6447501" cy="11354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406403" y="592783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ru" sz="6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6669757" y="2164916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ru" sz="6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ина или ложь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514350" y="457200"/>
            <a:ext cx="6441151" cy="2266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501" cy="3856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508000" y="3395585"/>
            <a:ext cx="6447501" cy="11354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 rot="5400000">
            <a:off x="2276460" y="-148018"/>
            <a:ext cx="2910579" cy="64475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 rot="5400000">
            <a:off x="4495739" y="1937214"/>
            <a:ext cx="3938586" cy="9785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 rot="5400000">
            <a:off x="1186263" y="-221062"/>
            <a:ext cx="3938586" cy="5295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ru"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ru" sz="7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fld id="{00000000-1234-1234-1234-123412341234}" type="slidenum">
              <a:rPr lang="ru" sz="675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675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508000" y="2025650"/>
            <a:ext cx="6447501" cy="1369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0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08000" y="3395585"/>
            <a:ext cx="6447501" cy="64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5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3138026" cy="29105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3817476" y="1620441"/>
            <a:ext cx="3138026" cy="29105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506808" y="1620737"/>
            <a:ext cx="3139217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5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506808" y="2052933"/>
            <a:ext cx="3139217" cy="2478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3"/>
          </p:nvPr>
        </p:nvSpPr>
        <p:spPr>
          <a:xfrm>
            <a:off x="3816287" y="1620737"/>
            <a:ext cx="3139214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5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35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4"/>
          </p:nvPr>
        </p:nvSpPr>
        <p:spPr>
          <a:xfrm>
            <a:off x="3816287" y="2052933"/>
            <a:ext cx="3139213" cy="2478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08000" y="1123953"/>
            <a:ext cx="2890895" cy="958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15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570346" y="386191"/>
            <a:ext cx="3385154" cy="41448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508000" y="2082800"/>
            <a:ext cx="2890895" cy="1938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797" marR="0" lvl="1" indent="-1259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595" marR="0" lvl="2" indent="-1249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392" marR="0" lvl="3" indent="-1239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188" marR="0" lvl="4" indent="-12288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3986" marR="0" lvl="5" indent="-12186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6783" marR="0" lvl="6" indent="-1208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399580" marR="0" lvl="7" indent="-1198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2377" marR="0" lvl="8" indent="-11876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0" y="-6349"/>
            <a:ext cx="9144000" cy="5149850"/>
            <a:chOff x="0" y="-8466"/>
            <a:chExt cx="12192000" cy="6866467"/>
          </a:xfrm>
        </p:grpSpPr>
        <p:cxnSp>
          <p:nvCxnSpPr>
            <p:cNvPr id="7" name="Shape 7"/>
            <p:cNvCxnSpPr/>
            <p:nvPr/>
          </p:nvCxnSpPr>
          <p:spPr>
            <a:xfrm>
              <a:off x="9371010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Shape 8"/>
            <p:cNvCxnSpPr/>
            <p:nvPr/>
          </p:nvCxnSpPr>
          <p:spPr>
            <a:xfrm flipH="1">
              <a:off x="7425266" y="3681412"/>
              <a:ext cx="4763558" cy="3176585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" name="Shape 9"/>
            <p:cNvSpPr/>
            <p:nvPr/>
          </p:nvSpPr>
          <p:spPr>
            <a:xfrm>
              <a:off x="9181475" y="-8466"/>
              <a:ext cx="3007347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10" name="Shape 10"/>
            <p:cNvSpPr/>
            <p:nvPr/>
          </p:nvSpPr>
          <p:spPr>
            <a:xfrm>
              <a:off x="9603442" y="-8466"/>
              <a:ext cx="2588558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Shape 11"/>
            <p:cNvSpPr/>
            <p:nvPr/>
          </p:nvSpPr>
          <p:spPr>
            <a:xfrm>
              <a:off x="8932332" y="3048000"/>
              <a:ext cx="3259667" cy="3809998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>
              <a:off x="9334500" y="-8466"/>
              <a:ext cx="2854326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13" name="Shape 13"/>
            <p:cNvSpPr/>
            <p:nvPr/>
          </p:nvSpPr>
          <p:spPr>
            <a:xfrm>
              <a:off x="10898728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14" name="Shape 14"/>
            <p:cNvSpPr/>
            <p:nvPr/>
          </p:nvSpPr>
          <p:spPr>
            <a:xfrm>
              <a:off x="10938999" y="-8466"/>
              <a:ext cx="1249825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15" name="Shape 15"/>
            <p:cNvSpPr/>
            <p:nvPr/>
          </p:nvSpPr>
          <p:spPr>
            <a:xfrm>
              <a:off x="10371664" y="3589867"/>
              <a:ext cx="1817159" cy="32681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0" y="4013200"/>
              <a:ext cx="448732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754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4386"/>
              <a:buFont typeface="Noto Sans Symbols"/>
              <a:buChar char="▶"/>
              <a:defRPr sz="13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7213" marR="0" lvl="1" indent="-10255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50" marR="0" lvl="2" indent="-6973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2891"/>
              <a:buFont typeface="Noto Sans Symbols"/>
              <a:buChar char="▶"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150" marR="0" lvl="3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050" marR="0" lvl="4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5950" marR="0" lvl="5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850" marR="0" lvl="6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750" marR="0" lvl="7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650" marR="0" lvl="8" indent="-8763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5403850" y="4531021"/>
            <a:ext cx="683954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508000" y="4531021"/>
            <a:ext cx="472320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442998" y="4531021"/>
            <a:ext cx="512502" cy="2738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ctrTitle"/>
          </p:nvPr>
        </p:nvSpPr>
        <p:spPr>
          <a:xfrm>
            <a:off x="724300" y="1113575"/>
            <a:ext cx="6537300" cy="12348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4800"/>
              <a:t>Наша</a:t>
            </a:r>
            <a:r>
              <a:rPr lang="ru" sz="4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школа - зеленая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2282950" y="2474475"/>
            <a:ext cx="3420000" cy="23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/>
              <a:t>      проект “Зеленая школа”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1059100" y="608775"/>
            <a:ext cx="5867700" cy="1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/>
              <a:t>Таллиннская Мустамяэская реальная гимназия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3167650" y="4395375"/>
            <a:ext cx="1421100" cy="1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/>
              <a:t>Таллинн</a:t>
            </a:r>
          </a:p>
          <a:p>
            <a:pPr lvl="0" algn="ctr">
              <a:spcBef>
                <a:spcPts val="0"/>
              </a:spcBef>
              <a:buNone/>
            </a:pPr>
            <a:r>
              <a:rPr lang="ru"/>
              <a:t>2017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400" y="3047311"/>
            <a:ext cx="1421100" cy="1013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488950" y="353614"/>
            <a:ext cx="6578598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Диван в фойе сделан из фанерного каркаса и искусственной кожи.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Материал устойчив к истиранию, трению, разрывам, удобен при раскрое, легко чистится.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целом кожзаменитель не оказывает вредного влияния на человека. 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7875" y="2731318"/>
            <a:ext cx="3848100" cy="19875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507660" y="53459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Пуфик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Пуфик на втором этаже, стулья в конференц-зале сделаны также из фанерного каркаса и тканевой обивки. 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Подоконник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Подоконники изготовлены из пластика.</a:t>
            </a:r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2915" y="3228233"/>
            <a:ext cx="2252925" cy="16321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007" y="2541740"/>
            <a:ext cx="2612699" cy="140872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  <p:pic>
        <p:nvPicPr>
          <p:cNvPr id="213" name="Shape 2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8037" y="2633231"/>
            <a:ext cx="3028275" cy="2073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Стены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443825" y="1447801"/>
            <a:ext cx="6652500" cy="348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Несущие стены были сохранены. В основном они сделаны из кирпича, Columbia Kivi (бетонные пустотелые и сплошные блоки). </a:t>
            </a:r>
          </a:p>
          <a:p>
            <a:pPr marL="257175" marR="0" lvl="0" indent="-28257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</a:rPr>
              <a:t>Покрыты стены водоэмульсионной краской. Такая </a:t>
            </a:r>
            <a:r>
              <a:rPr lang="ru" sz="1800">
                <a:solidFill>
                  <a:srgbClr val="3C3835"/>
                </a:solidFill>
                <a:highlight>
                  <a:srgbClr val="FFFFFF"/>
                </a:highlight>
              </a:rPr>
              <a:t>краска абсолютно безвредна  и полностью безопасна для окружающей среды и здоровья человека. </a:t>
            </a:r>
          </a:p>
          <a:p>
            <a:pPr lvl="0" indent="0" rtl="0">
              <a:spcBef>
                <a:spcPts val="800"/>
              </a:spcBef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/>
              <a:t>Водоэмульсионные составы хороши своей паропроницаемостью – такие краски "дышат" и не препятствуют формированию и поддержанию в помещениях правильного микроклимата.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3C383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508000" y="467916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Водоэмульсионная краска считается одной из самых безвредных; будучи на водной основе, без добавления различных химических соединений она нетоксична, практически без запаха, пожаробезопасна.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129" y="1668325"/>
            <a:ext cx="5161241" cy="323582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Пол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441325" y="1363266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Пол покрыт PUR покрытием.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Сами по себе полиуретановые материалы безвредны. </a:t>
            </a: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608424" y="1755123"/>
            <a:ext cx="2026500" cy="33357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469900" y="485775"/>
            <a:ext cx="6447501" cy="4010024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Полиуретановое покрытие пола (PUR) пользуется большой популярностью благодаря высокой прочности, уникальным эстетическим и техническим свойствам.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Trebuchet MS"/>
              <a:buAutoNum type="arabicPeriod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Износостойкость, долгий срок эксплуатации.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Trebuchet MS"/>
              <a:buAutoNum type="arabicPeriod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Высокая устойчивость к резким перепадам температур.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Trebuchet MS"/>
              <a:buAutoNum type="arabicPeriod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Устойчивость к загрязнениям и воздействию химических веществ.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Trebuchet MS"/>
              <a:buAutoNum type="arabicPeriod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Монтаж производится на цементном, бетонном основании.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Trebuchet MS"/>
              <a:buAutoNum type="arabicPeriod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Возможна заливка на деревянную или металлическую поверхность.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Потолки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508000" y="1210866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школе используется два вида потолков: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Trebuchet MS"/>
              <a:buAutoNum type="arabicPeriod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Шумопоглощающие плиты (звукопоглощающие)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Trebuchet MS"/>
              <a:buAutoNum type="arabicPeriod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Плотные плиты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Плиты фирмы ECOPHON</a:t>
            </a:r>
          </a:p>
        </p:txBody>
      </p:sp>
      <p:sp>
        <p:nvSpPr>
          <p:cNvPr id="244" name="Shape 244"/>
          <p:cNvSpPr/>
          <p:nvPr/>
        </p:nvSpPr>
        <p:spPr>
          <a:xfrm>
            <a:off x="4454819" y="2417861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45" name="Shape 245"/>
          <p:cNvSpPr/>
          <p:nvPr/>
        </p:nvSpPr>
        <p:spPr>
          <a:xfrm>
            <a:off x="4454819" y="2417861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8401" y="2725639"/>
            <a:ext cx="4020352" cy="22473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Окна 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508000" y="10489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нашей школе для изготовления окон использовали стеклопакеты. 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</a:rPr>
              <a:t>Стеклопа</a:t>
            </a:r>
            <a:r>
              <a:rPr lang="ru" sz="1800"/>
              <a:t>кет </a:t>
            </a: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— светопрозрачная конструкция строительного назначения из двух и более стёкол, скреплённых (склеенных) между собой по контуру с помощью дистанционных рамок и герметиков.</a:t>
            </a:r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6250" y="2907650"/>
            <a:ext cx="3528900" cy="2100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Крыша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Крыша – клееная, унифлекс экстра.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066" y="2124075"/>
            <a:ext cx="5457368" cy="273962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565150" y="706041"/>
            <a:ext cx="6447501" cy="344685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Унифлекс ЭКСТРА - это материал рулонный кровельный и гидроизоляционный наплавляемый битумно-полимерный. Унифлекс получают путем двустороннего нанесения на стекловолокнистую или полиэфирную основу битумно-полимерного вяжущего, состоящего из битума, СБС (стирол-бутадиен-стирол) полимерного модификатора и минерального наполнителя (тальк, доломит и др.). В качестве защитного слоя используют крупнозернистую, мелкозернистую посыпки, фольгу и полимерную пленку.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Проект “Зеленая школа”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172200" y="987825"/>
            <a:ext cx="7082700" cy="397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8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Экологический проект «Зелёная школа» - это международный проект, в котором участвует 49000 школ из 64 стран мира.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Целью проекта является распространение и развитие экологических ценностей среди детей, молодёжи, педагогических коллективов.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3B3B3B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</a:rPr>
              <a:t>В Эстонии этот проект координирует Eesti Looduskaitse Selts (ELKS) при поддержке Tallinna Keskkonnaamet.</a:t>
            </a:r>
          </a:p>
          <a:p>
            <a:pPr lvl="0">
              <a:spcBef>
                <a:spcPts val="0"/>
              </a:spcBef>
              <a:buNone/>
            </a:pPr>
            <a:endParaRPr sz="18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rPr lang="ru" sz="18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Таллиннская Мустамяэская реальная гимназия присоединилась к этому проекту осенью 2016 года и планирует в течение года завоевать почетный титул “Зеленая школа”.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</a:t>
            </a:r>
            <a:r>
              <a:rPr lang="ru"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"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ru" sz="24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Материалы, использующиеся во время строительства здания, относительно дешевые, синтетические. Особого вреда для человека не наносят, требует дорогого обслуживания.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subTitle" idx="1"/>
          </p:nvPr>
        </p:nvSpPr>
        <p:spPr>
          <a:xfrm>
            <a:off x="1062204" y="1413604"/>
            <a:ext cx="5825201" cy="822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4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Вода</a:t>
            </a:r>
          </a:p>
        </p:txBody>
      </p:sp>
      <p:sp>
        <p:nvSpPr>
          <p:cNvPr id="277" name="Shape 277"/>
          <p:cNvSpPr/>
          <p:nvPr/>
        </p:nvSpPr>
        <p:spPr>
          <a:xfrm>
            <a:off x="4795735" y="3913769"/>
            <a:ext cx="4572000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Андрей Холодов     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Марк Ситников       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Владислав Сидоренко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Егор Карпов                10км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Использование воды в Таллинне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Жители Таллинна использовали в 2011 году из озера Юлемисте почти 21,5 млн. м³ поверхностной воды, вместе с тем забор грунтовых вод составил менее 2,5 млн. м³.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Это составляет примерно 58 м3 воды на человека в год или 4,85 м3 воды на человека в месяц.</a:t>
            </a: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8676" y="3994000"/>
            <a:ext cx="183832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Использование воды в школе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школе за месяц использ</a:t>
            </a:r>
            <a:r>
              <a:rPr lang="ru" sz="1800"/>
              <a:t>уется</a:t>
            </a: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274м³</a:t>
            </a:r>
            <a:r>
              <a:rPr lang="ru" sz="1800"/>
              <a:t>, что составляет около 0,4 м3 воды на человека.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8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У нас в школе стоят автоматические краны, которые дают ровно столько воды, сколько надо для того, чтобы успеть помыть руки. 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Таки</a:t>
            </a:r>
            <a:r>
              <a:rPr lang="ru" sz="1800"/>
              <a:t>м</a:t>
            </a: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образом школа экономит воду. </a:t>
            </a: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325" y="3058800"/>
            <a:ext cx="1772974" cy="1733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subTitle" idx="1"/>
          </p:nvPr>
        </p:nvSpPr>
        <p:spPr>
          <a:xfrm>
            <a:off x="1042750" y="1189870"/>
            <a:ext cx="5825201" cy="822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4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Бумага</a:t>
            </a:r>
          </a:p>
        </p:txBody>
      </p:sp>
      <p:sp>
        <p:nvSpPr>
          <p:cNvPr id="297" name="Shape 297"/>
          <p:cNvSpPr/>
          <p:nvPr/>
        </p:nvSpPr>
        <p:spPr>
          <a:xfrm>
            <a:off x="4679003" y="4156962"/>
            <a:ext cx="4572000" cy="738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Анна Калугина    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Алина Андронова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Арина Шахтинская   10км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Потребление бумаги в мире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За последние 50 лет потребление бумажной продукции в мире выросло в 4 раза. Только для производства бумаги в мире ежегодно вырубается более 125 миллионов деревьев. 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Европе ежегодно используется не менее 31 миллиона тонн бумаги и упаковочного картона.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Наибольшее потребление бумаги и картона на человека в год приходится на Данию (93 кг) и Италию (75 кг).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Потребление бумаги в школе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508000" y="1301883"/>
            <a:ext cx="6447501" cy="3445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школьной библиотеке всего ≈24000 книг.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Художественная лит-ра ≈15000 книг.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Учебная лит-ра ≈9000 книг.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Каждые полгода школа заказывает 25000 листов бумаги на персонал из 50 человек.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500 листов на человека (исключая тех, у кого неограниченный лимит).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Объем контейнера для бумаги 0,6 м³. Ежемесячная плата за вывоз бумаги 7.68 евро.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Школа тратит 200 евро на покупку 286 рулонов туалетной бумаги в течение полугода.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Экономия бумаги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508000" y="1235412"/>
            <a:ext cx="6447501" cy="35505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Существует несколько способов сократить потребление бумаги: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Trebuchet MS"/>
              <a:buAutoNum type="arabicPeriod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Переставая брать рекламные листовки и отказываясь от каталогов, вы сбережете около 15 кг бумаги.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Trebuchet MS"/>
              <a:buAutoNum type="arabicPeriod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Передачу различных данных осуществлять через интернет.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Trebuchet MS"/>
              <a:buAutoNum type="arabicPeriod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Перерабатывать и вторично использовать бумагу.                       </a:t>
            </a:r>
            <a:r>
              <a:rPr lang="ru" sz="1600" b="0" i="0" u="none" strike="noStrike" cap="non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Многие учителя нашей школы принимают листы формата А4 пригодные для вторичного использования.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Trebuchet MS"/>
              <a:buAutoNum type="arabicPeriod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Покупать туалетную бумагу из вторичной целлюлозы.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Trebuchet MS"/>
              <a:buAutoNum type="arabicPeriod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Прежде чем выкидывать свои тетради, «чистые» листы можно вырвать и использовать в качестве черновиков или отдать классному руководителю, который найдет им применение.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endParaRPr sz="14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endParaRPr sz="14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35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Экономия бумаги в школе</a:t>
            </a:r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599700" y="1382075"/>
            <a:ext cx="4443000" cy="291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8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Вместо бумажных салфеток, школа использует электрические сушилки в туалетах.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Большая часть информации отправляется в электронном виде, а не в печатном.</a:t>
            </a:r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650" y="1447800"/>
            <a:ext cx="1772700" cy="17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225" y="3671225"/>
            <a:ext cx="1259225" cy="116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subTitle" idx="1"/>
          </p:nvPr>
        </p:nvSpPr>
        <p:spPr>
          <a:xfrm>
            <a:off x="1149754" y="1180141"/>
            <a:ext cx="5825201" cy="822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4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Мусор</a:t>
            </a:r>
          </a:p>
        </p:txBody>
      </p:sp>
      <p:sp>
        <p:nvSpPr>
          <p:cNvPr id="329" name="Shape 329" descr="Отображается файл &quot;FullSizeRender.jpg&quot;"/>
          <p:cNvSpPr/>
          <p:nvPr/>
        </p:nvSpPr>
        <p:spPr>
          <a:xfrm>
            <a:off x="155575" y="-144463"/>
            <a:ext cx="304798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 descr="Отображается файл &quot;FullSizeRender.jpg&quot;"/>
          <p:cNvSpPr/>
          <p:nvPr/>
        </p:nvSpPr>
        <p:spPr>
          <a:xfrm>
            <a:off x="5317719" y="3500167"/>
            <a:ext cx="2795148" cy="1643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Юрий Гейман       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Андрей Лебедев  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Олег Рикка           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Мартин Мюрисеп 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Илья Ротарь             10КМ </a:t>
            </a:r>
          </a:p>
        </p:txBody>
      </p:sp>
      <p:sp>
        <p:nvSpPr>
          <p:cNvPr id="331" name="Shape 331" descr="Отображается файл &quot;FullSizeRender.jpg&quot;"/>
          <p:cNvSpPr/>
          <p:nvPr/>
        </p:nvSpPr>
        <p:spPr>
          <a:xfrm>
            <a:off x="460375" y="160335"/>
            <a:ext cx="304798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Почему наша школа - зеленая?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508000" y="1447791"/>
            <a:ext cx="6447600" cy="291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800"/>
              <a:t>В проекте участвует вся школа - ученики, учителя, работники школы. Созданная рабочая группа приняла решение поручить ученикам ответить на вопрос “Почему наша школа - зеленая?” </a:t>
            </a:r>
          </a:p>
          <a:p>
            <a:pPr lvl="0">
              <a:spcBef>
                <a:spcPts val="0"/>
              </a:spcBef>
              <a:buNone/>
            </a:pPr>
            <a:r>
              <a:rPr lang="ru" sz="1800"/>
              <a:t>Таким образом появилась настоящая презентация, в которой  рассказывается о реновированной школе и ее экологическом устройстве в свете современных проблем </a:t>
            </a:r>
            <a:r>
              <a:rPr lang="ru" sz="1800">
                <a:solidFill>
                  <a:srgbClr val="3B3B3B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</a:rPr>
              <a:t> охраны окружающей среды и рационального использования природных ресурсов.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Мусор школы</a:t>
            </a:r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508000" y="1328612"/>
            <a:ext cx="6447501" cy="36324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Бытовой мусор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600" b="1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Весь мусор, который выкидывается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600" b="1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работниками и учениками школы в мусорки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Вывозится 1 раз в неделю.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2 больших мусорных контейнера за неделю.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Бумажный мусор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600" b="1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Вся макулатура, выбрасываемая школой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Вывозится 1 раз в месяц.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1 маленький мусорный контейнер за месяц.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1" i="1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1" i="1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35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508000" y="1060315"/>
            <a:ext cx="6447501" cy="34707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Пищевые отходы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600" b="1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Недоеденная учениками еда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Вывозиться организацией, обеспечивающей ученикам питание.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Вывоз происходит n раз в неделю.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Технический и опасный мусор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600" b="1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Лампы, компьютеры и другая вышедшая из употребления техника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Забирается специальной фирмой по мере необходимости.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1" i="1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Правила сортировки мусора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508000" y="1367523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контейнер для бумаги и картона следует класть: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газеты, журналы, каталоги, рекламные материалы;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тетради, чистую и использованную бумагу для письма и рисования;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конверты, книги без твердой обложки;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картонные ящики и коробки, бумажные пакеты и прочие чистые бумажные упаковки.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17727" y="1007600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контейнер для биологически разлагающихся отходов следует класть: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мясные и рыбные отходы, овощи и фрукты, очистки овощей и фруктов, хлеб, булку, полуфабрикаты, пекарские и кондитерские изделия, сыры, масло или маргарин, и прочие твердые пищевые отходы;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хозяйственную бумагу, бумажные салфетки, кофейную гущу, бумажные упаковки, пакетики чая;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комнатные растения и цветы.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1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35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595550" y="107569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контейнер для биологически разлагающихся отходов нельзя класть: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1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Пластиковую тару: </a:t>
            </a: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пищевую пластиковую тару; пластиковую посуду и коробки; полиэтиленовые пакеты, упаковочную плёнку; прочую чистую пластиковую тару.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1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Стеклянную тару: </a:t>
            </a: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стеклянные банки и бутылки не имеющие залогового знака, прочую чистую стеклянную тару.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1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Металлическую тару: </a:t>
            </a:r>
            <a:r>
              <a:rPr lang="ru" sz="16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консервные коробки, металлические крышки и пробки упаковок от пищи и напитков.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1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1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35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Сортировка мусора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311700" y="1478603"/>
            <a:ext cx="6711670" cy="3090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Причины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Большее количество мусора означает большее потребление и трату ресурсов. Сортировка и вторичное использование отходов нужны для ограничения этого процесс. Это необходимо для того, чтобы и будущим поколениям достались необходимые для жизни ресурсы.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35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Правила сортировки мусора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508000" y="1322962"/>
            <a:ext cx="6447501" cy="32080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На пункты сбора опасных отходов следует отвозить: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Остатки масел и масляные фильтры, промасленный сор (до 20 литров);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отдельной таре отходы краски, клея, лака и растворителей (до 10 литров);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Ртутные лампы (до 10 штук);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Просроченные и негодные для использования лекарства и медицинские отходы (до 2 кг за раз);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Отходы химикатов и пестицидов (до 10 литров);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Батарейки и аккумуляторы (в неограниченном количестве).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35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576093" y="11632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На пункты сбора использованной бытовой техники следует отвозить: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Старую или негодную к использованию бытовую электронику и домашнюю технику, например, холодильник, стиральную машину, телевизор, электроплиту, миксер, утюг, фен, радио и т.п.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35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3614" y="2507668"/>
            <a:ext cx="4881300" cy="2525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81" name="Shape 3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787153" cy="26176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82" name="Shape 382"/>
          <p:cNvPicPr preferRelativeResize="0"/>
          <p:nvPr/>
        </p:nvPicPr>
        <p:blipFill rotWithShape="1">
          <a:blip r:embed="rId5">
            <a:alphaModFix/>
          </a:blip>
          <a:srcRect t="28613" r="-30" b="20319"/>
          <a:stretch/>
        </p:blipFill>
        <p:spPr>
          <a:xfrm>
            <a:off x="870375" y="3208324"/>
            <a:ext cx="2788500" cy="1526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5100" cy="1234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000">
                <a:solidFill>
                  <a:srgbClr val="7F7F7F"/>
                </a:solidFill>
              </a:rPr>
              <a:t>Энергия</a:t>
            </a:r>
          </a:p>
        </p:txBody>
      </p:sp>
      <p:sp>
        <p:nvSpPr>
          <p:cNvPr id="388" name="Shape 388"/>
          <p:cNvSpPr txBox="1">
            <a:spLocks noGrp="1"/>
          </p:cNvSpPr>
          <p:nvPr>
            <p:ph type="subTitle" idx="1"/>
          </p:nvPr>
        </p:nvSpPr>
        <p:spPr>
          <a:xfrm>
            <a:off x="1130300" y="3038125"/>
            <a:ext cx="5825100" cy="82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subTitle" idx="1"/>
          </p:nvPr>
        </p:nvSpPr>
        <p:spPr>
          <a:xfrm>
            <a:off x="1081662" y="1530337"/>
            <a:ext cx="5825201" cy="822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4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Материалы</a:t>
            </a:r>
          </a:p>
          <a:p>
            <a:pPr marL="0" marR="0" lvl="0" indent="0" algn="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35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4834871" y="3991591"/>
            <a:ext cx="4572000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Евгения Полтавец 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Екатерина Бавыкина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Наира Хачатурян       10км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ct val="25000"/>
              <a:buFont typeface="Trebuchet MS"/>
              <a:buNone/>
            </a:pPr>
            <a:r>
              <a:rPr lang="ru" sz="1400" b="0" i="0" u="none" strike="noStrike" cap="none">
                <a:solidFill>
                  <a:srgbClr val="757575"/>
                </a:solidFill>
                <a:latin typeface="Trebuchet MS"/>
                <a:ea typeface="Trebuchet MS"/>
                <a:cs typeface="Trebuchet MS"/>
                <a:sym typeface="Trebuchet MS"/>
              </a:rPr>
              <a:t>Виктория Шигаева    10км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/>
        </p:nvSpPr>
        <p:spPr>
          <a:xfrm>
            <a:off x="2347125" y="1162550"/>
            <a:ext cx="3621600" cy="76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 txBox="1"/>
          <p:nvPr/>
        </p:nvSpPr>
        <p:spPr>
          <a:xfrm>
            <a:off x="1045200" y="966350"/>
            <a:ext cx="4305900" cy="343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В целях экономии электроэнергии в школе установлены: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ru"/>
              <a:t>автоматические регуляторы отопления, которые позволяют поддерживать комфортную температуру в классе, не затрачивая лишнюю энергию;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ru"/>
              <a:t>автоматические регуляторы освещения;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ru"/>
              <a:t>автоматические сушилки для рук.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ru"/>
              <a:t>Кроме того учителя и персонал постоянно следят за тем, чтобы на переменах и в светлое время суток  как можно меньше использовать электрическое освещение.</a:t>
            </a:r>
          </a:p>
        </p:txBody>
      </p:sp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4375" y="1490062"/>
            <a:ext cx="1565775" cy="15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5100" cy="1234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>
                <a:solidFill>
                  <a:srgbClr val="7F7F7F"/>
                </a:solidFill>
              </a:rPr>
              <a:t>Растения</a:t>
            </a:r>
          </a:p>
        </p:txBody>
      </p:sp>
      <p:sp>
        <p:nvSpPr>
          <p:cNvPr id="401" name="Shape 401"/>
          <p:cNvSpPr txBox="1">
            <a:spLocks noGrp="1"/>
          </p:cNvSpPr>
          <p:nvPr>
            <p:ph type="subTitle" idx="1"/>
          </p:nvPr>
        </p:nvSpPr>
        <p:spPr>
          <a:xfrm>
            <a:off x="1130300" y="3038125"/>
            <a:ext cx="5825100" cy="82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/>
        </p:nvSpPr>
        <p:spPr>
          <a:xfrm>
            <a:off x="944375" y="1076400"/>
            <a:ext cx="5867700" cy="159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800"/>
              <a:t>Чтобы школу сделать совсем уж зеленой можно рассадить везде зеленые растения, которые не только украшают помещения, но и очищают воздух, поглощая излишний углекислый газ и выделяя кислород, необходимый нам для дыхания.</a:t>
            </a:r>
          </a:p>
        </p:txBody>
      </p:sp>
      <p:pic>
        <p:nvPicPr>
          <p:cNvPr id="407" name="Shape 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400" y="2937650"/>
            <a:ext cx="1907408" cy="190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/>
        </p:nvSpPr>
        <p:spPr>
          <a:xfrm>
            <a:off x="1256087" y="755450"/>
            <a:ext cx="5400300" cy="24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" sz="3600">
                <a:solidFill>
                  <a:srgbClr val="38761D"/>
                </a:solidFill>
              </a:rPr>
              <a:t>Как вы думаете, </a:t>
            </a:r>
          </a:p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" sz="3600">
                <a:solidFill>
                  <a:srgbClr val="38761D"/>
                </a:solidFill>
              </a:rPr>
              <a:t>как еще можно сделать нашу школу - зеленой?</a:t>
            </a:r>
          </a:p>
        </p:txBody>
      </p:sp>
      <p:pic>
        <p:nvPicPr>
          <p:cNvPr id="413" name="Shape 4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687" y="3575925"/>
            <a:ext cx="2775080" cy="132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574675" y="645451"/>
            <a:ext cx="6447600" cy="350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ru"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Темой нашего проекта были материалы вокруг нас. Мы изучили из чего сделана мебель, стены, потолок, полы и крыша в нашей школе. Все те материалы, с которыми мы часто сталкиваемся в повседневной жизни.</a:t>
            </a:r>
          </a:p>
          <a:p>
            <a:pPr marL="257175" marR="0" lvl="0" indent="-3206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ru"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Далее будут представлены материалы и их краткое описание.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59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ru"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Мебель</a:t>
            </a:r>
            <a:r>
              <a:rPr lang="ru"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"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ru" sz="24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508000" y="1820466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952"/>
              <a:buFont typeface="Noto Sans Symbols"/>
              <a:buChar char="▶"/>
            </a:pPr>
            <a:r>
              <a:rPr lang="ru" sz="2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Вся мебель сделана из ненатурального материала: МДФ и фанеры. Покрыта ламинатным слоем, который уменьшает выделение формальдегида (токсичен), который содержится в МДФ.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574675" y="514350"/>
            <a:ext cx="6447501" cy="340706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МДФ (Древесноволокнистая плита средней плотности) - плитный материал, изготавливаемый методом сухого прессования мелкой древесной стружки при высоком давлении и температуре. В качестве связующего элемента используются карбамидные смолы, модифицированные меламином.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9496" y="2397916"/>
            <a:ext cx="4450556" cy="250031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498475" y="7060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Фанера (древесно-слоистая плита) — многослойный строительный материал, изготавливаемый путём склеивания специально подготовленного шпона.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5737" y="2161331"/>
            <a:ext cx="4752974" cy="265374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22300" y="8203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Доски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Основа досок в классах изготовлена из натурального дерева. Алюминиевые вставки, покрыта специальной краской для досок (грифельная краска).</a:t>
            </a: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Двери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Двери изготовлены из настоящего дерева.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9750" y="2285191"/>
            <a:ext cx="2331224" cy="281272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  <p:pic>
        <p:nvPicPr>
          <p:cNvPr id="199" name="Shape 199"/>
          <p:cNvPicPr preferRelativeResize="0"/>
          <p:nvPr/>
        </p:nvPicPr>
        <p:blipFill rotWithShape="1">
          <a:blip r:embed="rId4">
            <a:alphaModFix/>
          </a:blip>
          <a:srcRect l="12148" t="4424" r="8177" b="8640"/>
          <a:stretch/>
        </p:blipFill>
        <p:spPr>
          <a:xfrm>
            <a:off x="370237" y="2851168"/>
            <a:ext cx="3838500" cy="18123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019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1646</Words>
  <Application>Microsoft Office PowerPoint</Application>
  <PresentationFormat>Экран (16:9)</PresentationFormat>
  <Paragraphs>194</Paragraphs>
  <Slides>43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Noto Sans Symbols</vt:lpstr>
      <vt:lpstr>Trebuchet MS</vt:lpstr>
      <vt:lpstr>Грань</vt:lpstr>
      <vt:lpstr>Наша школа - зеленая</vt:lpstr>
      <vt:lpstr>Проект “Зеленая школа”</vt:lpstr>
      <vt:lpstr>Почему наша школа - зеленая?</vt:lpstr>
      <vt:lpstr>Презентация PowerPoint</vt:lpstr>
      <vt:lpstr>Презентация PowerPoint</vt:lpstr>
      <vt:lpstr>Мебель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Стены</vt:lpstr>
      <vt:lpstr>Презентация PowerPoint</vt:lpstr>
      <vt:lpstr>Пол</vt:lpstr>
      <vt:lpstr>Презентация PowerPoint</vt:lpstr>
      <vt:lpstr>Потолки</vt:lpstr>
      <vt:lpstr>Окна </vt:lpstr>
      <vt:lpstr>Крыша</vt:lpstr>
      <vt:lpstr>Презентация PowerPoint</vt:lpstr>
      <vt:lpstr>Вывод </vt:lpstr>
      <vt:lpstr>Презентация PowerPoint</vt:lpstr>
      <vt:lpstr>Использование воды в Таллинне</vt:lpstr>
      <vt:lpstr>Использование воды в школе</vt:lpstr>
      <vt:lpstr>Презентация PowerPoint</vt:lpstr>
      <vt:lpstr>Потребление бумаги в мире</vt:lpstr>
      <vt:lpstr>Потребление бумаги в школе</vt:lpstr>
      <vt:lpstr>Экономия бумаги</vt:lpstr>
      <vt:lpstr>Экономия бумаги в школе</vt:lpstr>
      <vt:lpstr>Презентация PowerPoint</vt:lpstr>
      <vt:lpstr>Мусор школы</vt:lpstr>
      <vt:lpstr>Презентация PowerPoint</vt:lpstr>
      <vt:lpstr>Правила сортировки мусора</vt:lpstr>
      <vt:lpstr>Презентация PowerPoint</vt:lpstr>
      <vt:lpstr>Презентация PowerPoint</vt:lpstr>
      <vt:lpstr>Сортировка мусора</vt:lpstr>
      <vt:lpstr>Правила сортировки мусора</vt:lpstr>
      <vt:lpstr>Презентация PowerPoint</vt:lpstr>
      <vt:lpstr>Презентация PowerPoint</vt:lpstr>
      <vt:lpstr>Энергия</vt:lpstr>
      <vt:lpstr>Презентация PowerPoint</vt:lpstr>
      <vt:lpstr>Растения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школа - зеленая</dc:title>
  <dc:creator>Infojuht</dc:creator>
  <cp:lastModifiedBy>Infojuht</cp:lastModifiedBy>
  <cp:revision>1</cp:revision>
  <dcterms:modified xsi:type="dcterms:W3CDTF">2017-03-27T06:18:19Z</dcterms:modified>
</cp:coreProperties>
</file>